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75" r:id="rId2"/>
    <p:sldId id="276" r:id="rId3"/>
    <p:sldId id="277" r:id="rId4"/>
    <p:sldId id="279" r:id="rId5"/>
    <p:sldId id="278" r:id="rId6"/>
    <p:sldId id="268" r:id="rId7"/>
  </p:sldIdLst>
  <p:sldSz cx="12192000" cy="6858000"/>
  <p:notesSz cx="6858000" cy="12192000"/>
  <p:embeddedFontLst>
    <p:embeddedFont>
      <p:font typeface="MiSans" panose="02010600030101010101" charset="-122"/>
      <p:regular r:id="rId9"/>
    </p:embeddedFont>
    <p:embeddedFont>
      <p:font typeface="等线" panose="02010600030101010101" pitchFamily="2" charset="-122"/>
      <p:regular r:id="rId10"/>
      <p:bold r:id="rId1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2" autoAdjust="0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82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4267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3E6216-D463-1597-F14A-691BC3B368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445D39A-4250-C656-FE02-4CAAF2AF10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E74220F-2082-1279-6AB0-BB562D1498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B460DB-AEDC-0310-4D01-E17215E02BD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12376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754F69-68FD-708A-9311-F82BE7E2A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A082CD-8C94-8800-22A1-18100D3B8B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616627-E72B-66D6-BA04-B232EBAA22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F6C6B1-0977-AB89-2AFF-EDE7276BEF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67984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3-d2tarltnfo2stf9djk2g.png"/>
          <p:cNvPicPr>
            <a:picLocks noChangeAspect="1"/>
          </p:cNvPicPr>
          <p:nvPr/>
        </p:nvPicPr>
        <p:blipFill>
          <a:blip r:embed="rId3"/>
          <a:srcRect l="11651" t="6196" r="5498" b="958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6745" y="6151880"/>
            <a:ext cx="4345305" cy="33147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48012" y="4151067"/>
            <a:ext cx="5246834" cy="75477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汇报人：林银蕊 甘芝清 黄慧雯</a:t>
            </a:r>
          </a:p>
        </p:txBody>
      </p:sp>
      <p:sp>
        <p:nvSpPr>
          <p:cNvPr id="5" name="Text 2"/>
          <p:cNvSpPr/>
          <p:nvPr/>
        </p:nvSpPr>
        <p:spPr>
          <a:xfrm>
            <a:off x="7211695" y="6116955"/>
            <a:ext cx="4448810" cy="3663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汇报日期：2025/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12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/0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hape 3"/>
          <p:cNvSpPr/>
          <p:nvPr/>
        </p:nvSpPr>
        <p:spPr>
          <a:xfrm>
            <a:off x="11450859" y="428881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1450859" y="42888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hape 5"/>
          <p:cNvSpPr/>
          <p:nvPr/>
        </p:nvSpPr>
        <p:spPr>
          <a:xfrm>
            <a:off x="11450859" y="525855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1450859" y="52585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11450859" y="622829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450859" y="622829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1728118" y="6316221"/>
            <a:ext cx="704469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pic>
        <p:nvPicPr>
          <p:cNvPr id="13" name="Image 1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16200000">
            <a:off x="1188085" y="102870"/>
            <a:ext cx="262890" cy="1170305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544907" y="1470462"/>
            <a:ext cx="6201881" cy="212365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第</a:t>
            </a:r>
            <a:r>
              <a:rPr lang="en-US" altLang="zh-CN" sz="6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r>
              <a:rPr kumimoji="0" 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章 </a:t>
            </a:r>
            <a:r>
              <a:rPr lang="zh-CN" altLang="en-US" sz="6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运输</a:t>
            </a: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层</a:t>
            </a:r>
            <a:endParaRPr kumimoji="0" lang="en-US" altLang="zh-CN" sz="6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  课后习题讲解</a:t>
            </a:r>
          </a:p>
        </p:txBody>
      </p:sp>
      <p:pic>
        <p:nvPicPr>
          <p:cNvPr id="15" name="Image 2" descr="https://kimi-img.moonshot.cn/pub/slides/slides_tmpl/image/25-09-05-17:30:59-d2tarktnfo2stf9djjt0.png"/>
          <p:cNvPicPr>
            <a:picLocks noChangeAspect="1"/>
          </p:cNvPicPr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948012" y="4977146"/>
            <a:ext cx="780106" cy="820784"/>
          </a:xfrm>
          <a:prstGeom prst="rect">
            <a:avLst/>
          </a:prstGeom>
        </p:spPr>
      </p:pic>
      <p:sp>
        <p:nvSpPr>
          <p:cNvPr id="16" name="Shape 11"/>
          <p:cNvSpPr/>
          <p:nvPr/>
        </p:nvSpPr>
        <p:spPr>
          <a:xfrm>
            <a:off x="773113" y="5525261"/>
            <a:ext cx="1131570" cy="815230"/>
          </a:xfrm>
          <a:prstGeom prst="trapezoid">
            <a:avLst>
              <a:gd name="adj" fmla="val 26039"/>
            </a:avLst>
          </a:prstGeom>
          <a:gradFill flip="none" rotWithShape="1">
            <a:gsLst>
              <a:gs pos="0">
                <a:srgbClr val="577FD2">
                  <a:alpha val="21000"/>
                </a:srgbClr>
              </a:gs>
              <a:gs pos="27000">
                <a:srgbClr val="577FD2">
                  <a:alpha val="21000"/>
                </a:srgbClr>
              </a:gs>
              <a:gs pos="68000">
                <a:srgbClr val="F3F7FA">
                  <a:alpha val="0"/>
                </a:srgbClr>
              </a:gs>
              <a:gs pos="100000">
                <a:srgbClr val="F3F7FA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7" name="Text 12"/>
          <p:cNvSpPr/>
          <p:nvPr/>
        </p:nvSpPr>
        <p:spPr>
          <a:xfrm>
            <a:off x="734695" y="5018515"/>
            <a:ext cx="1131570" cy="8152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501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03262" y="2025650"/>
            <a:ext cx="1408430" cy="8001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44549" y="1925955"/>
            <a:ext cx="2465529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目录</a:t>
            </a:r>
            <a:endParaRPr kumimoji="0" lang="en-US" sz="6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 2"/>
          <p:cNvSpPr/>
          <p:nvPr/>
        </p:nvSpPr>
        <p:spPr>
          <a:xfrm>
            <a:off x="844550" y="2692400"/>
            <a:ext cx="2663190" cy="43299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hape 3"/>
          <p:cNvSpPr/>
          <p:nvPr/>
        </p:nvSpPr>
        <p:spPr>
          <a:xfrm>
            <a:off x="924560" y="2670810"/>
            <a:ext cx="1664970" cy="0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headEnd type="none"/>
            <a:tailEnd type="none"/>
          </a:ln>
        </p:spPr>
      </p:sp>
      <p:pic>
        <p:nvPicPr>
          <p:cNvPr id="7" name="Image 1" descr="https://kimi-img.moonshot.cn/pub/slides/slides_tmpl/image/25-09-05-17:30:59-d2tarktnfo2stf9djjt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428625"/>
            <a:ext cx="762000" cy="76200"/>
          </a:xfrm>
          <a:prstGeom prst="rect">
            <a:avLst/>
          </a:prstGeom>
        </p:spPr>
      </p:pic>
      <p:pic>
        <p:nvPicPr>
          <p:cNvPr id="8" name="Image 2" descr="https://kimi-img.moonshot.cn/pub/slides/slides_tmpl/image/25-09-05-17:30:59-d2tarktnfo2stf9djjt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559435"/>
            <a:ext cx="762000" cy="76200"/>
          </a:xfrm>
          <a:prstGeom prst="rect">
            <a:avLst/>
          </a:prstGeom>
        </p:spPr>
      </p:pic>
      <p:sp>
        <p:nvSpPr>
          <p:cNvPr id="15" name="Shape 10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6" name="Shape 11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7" name="Text 12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Shape 13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9" name="Text 14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Shape 15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21" name="Text 16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Shape 17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3" name="Text 18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Shape 19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5" name="Text 20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Shape 21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7" name="Text 22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8" name="Image 3" descr="https://kimi-img.moonshot.cn/pub/slides/slides_tmpl/image/25-09-05-17:30:59-d2tarktnfo2stf9djjt0.png"/>
          <p:cNvPicPr>
            <a:picLocks noChangeAspect="1"/>
          </p:cNvPicPr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2252980" y="4632325"/>
            <a:ext cx="892175" cy="938530"/>
          </a:xfrm>
          <a:prstGeom prst="rect">
            <a:avLst/>
          </a:prstGeom>
        </p:spPr>
      </p:pic>
      <p:sp>
        <p:nvSpPr>
          <p:cNvPr id="29" name="Shape 23"/>
          <p:cNvSpPr/>
          <p:nvPr/>
        </p:nvSpPr>
        <p:spPr>
          <a:xfrm>
            <a:off x="2052955" y="5259070"/>
            <a:ext cx="1294130" cy="932180"/>
          </a:xfrm>
          <a:prstGeom prst="trapezoid">
            <a:avLst>
              <a:gd name="adj" fmla="val 26039"/>
            </a:avLst>
          </a:prstGeom>
          <a:gradFill flip="none" rotWithShape="1">
            <a:gsLst>
              <a:gs pos="0">
                <a:srgbClr val="577FD2">
                  <a:alpha val="21000"/>
                </a:srgbClr>
              </a:gs>
              <a:gs pos="27000">
                <a:srgbClr val="577FD2">
                  <a:alpha val="21000"/>
                </a:srgbClr>
              </a:gs>
              <a:gs pos="68000">
                <a:srgbClr val="F3F7FA">
                  <a:alpha val="0"/>
                </a:srgbClr>
              </a:gs>
              <a:gs pos="100000">
                <a:srgbClr val="F3F7FA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30" name="Text 24"/>
          <p:cNvSpPr/>
          <p:nvPr/>
        </p:nvSpPr>
        <p:spPr>
          <a:xfrm>
            <a:off x="2052955" y="5259070"/>
            <a:ext cx="1294130" cy="9321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1" name="Image 4" descr="https://kimi-img.moonshot.cn/pub/slides/slides_tmpl/image/25-09-05-17:31:01-d2tarldnfo2stf9djk0g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9841865" y="1183640"/>
            <a:ext cx="1897380" cy="1684020"/>
          </a:xfrm>
          <a:prstGeom prst="rect">
            <a:avLst/>
          </a:prstGeom>
        </p:spPr>
      </p:pic>
      <p:sp>
        <p:nvSpPr>
          <p:cNvPr id="33" name="Text 26"/>
          <p:cNvSpPr/>
          <p:nvPr/>
        </p:nvSpPr>
        <p:spPr>
          <a:xfrm>
            <a:off x="6308742" y="2452161"/>
            <a:ext cx="4260404" cy="83099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书本习题题</a:t>
            </a:r>
            <a:endParaRPr kumimoji="0" lang="en-US" sz="5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Shape 4">
            <a:extLst>
              <a:ext uri="{FF2B5EF4-FFF2-40B4-BE49-F238E27FC236}">
                <a16:creationId xmlns:a16="http://schemas.microsoft.com/office/drawing/2014/main" id="{982A5FC8-C5C5-B2E8-A265-ED99ED045129}"/>
              </a:ext>
            </a:extLst>
          </p:cNvPr>
          <p:cNvSpPr/>
          <p:nvPr/>
        </p:nvSpPr>
        <p:spPr>
          <a:xfrm flipH="1">
            <a:off x="4709608" y="2627895"/>
            <a:ext cx="198756" cy="531417"/>
          </a:xfrm>
          <a:prstGeom prst="line">
            <a:avLst/>
          </a:prstGeom>
          <a:noFill/>
          <a:ln w="28575">
            <a:solidFill>
              <a:srgbClr val="4B62E1"/>
            </a:solidFill>
            <a:prstDash val="solid"/>
            <a:headEnd type="none"/>
            <a:tailEnd type="none"/>
          </a:ln>
        </p:spPr>
      </p:sp>
      <p:sp>
        <p:nvSpPr>
          <p:cNvPr id="46" name="Text 25">
            <a:extLst>
              <a:ext uri="{FF2B5EF4-FFF2-40B4-BE49-F238E27FC236}">
                <a16:creationId xmlns:a16="http://schemas.microsoft.com/office/drawing/2014/main" id="{63F1983C-AF36-266A-A04E-7BDDDAEDC8BF}"/>
              </a:ext>
            </a:extLst>
          </p:cNvPr>
          <p:cNvSpPr/>
          <p:nvPr/>
        </p:nvSpPr>
        <p:spPr>
          <a:xfrm>
            <a:off x="5110355" y="2506294"/>
            <a:ext cx="1408429" cy="83099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>
                  <a:noFill/>
                </a:ln>
                <a:solidFill>
                  <a:srgbClr val="4B62E1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01.</a:t>
            </a:r>
            <a:endParaRPr kumimoji="0" lang="en-US" sz="5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3" grpId="0" animBg="1"/>
      <p:bldP spid="4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7:31:00-d2tarl5nfo2stf9djjv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5-17:31:00-d2tarl5nfo2stf9djju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5-17:31:00-d2tarl5nfo2stf9djjv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989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500" b="0" i="0" u="none" strike="noStrike" kern="1200" cap="none" spc="0" normalizeH="0" baseline="0" noProof="0" dirty="0">
                <a:ln>
                  <a:noFill/>
                </a:ln>
                <a:solidFill>
                  <a:srgbClr val="F2F7FA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kumimoji="0" lang="en-US" altLang="zh-CN" sz="8500" b="0" i="0" u="none" strike="noStrike" kern="1200" cap="none" spc="0" normalizeH="0" baseline="0" noProof="0" dirty="0">
                <a:ln>
                  <a:noFill/>
                </a:ln>
                <a:solidFill>
                  <a:srgbClr val="F2F7FA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 1"/>
          <p:cNvSpPr/>
          <p:nvPr/>
        </p:nvSpPr>
        <p:spPr>
          <a:xfrm>
            <a:off x="586512" y="2864485"/>
            <a:ext cx="6607175" cy="103337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书本习</a:t>
            </a: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题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A19087-969D-05F9-F056-09C3CE44BE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>
            <a:extLst>
              <a:ext uri="{FF2B5EF4-FFF2-40B4-BE49-F238E27FC236}">
                <a16:creationId xmlns:a16="http://schemas.microsoft.com/office/drawing/2014/main" id="{7A125F68-8F5A-0D4F-E866-B5CC406993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Text 15">
            <a:extLst>
              <a:ext uri="{FF2B5EF4-FFF2-40B4-BE49-F238E27FC236}">
                <a16:creationId xmlns:a16="http://schemas.microsoft.com/office/drawing/2014/main" id="{9C7EAE5A-F8C7-1CFD-D75F-C8C3C7E53C54}"/>
              </a:ext>
            </a:extLst>
          </p:cNvPr>
          <p:cNvSpPr/>
          <p:nvPr/>
        </p:nvSpPr>
        <p:spPr>
          <a:xfrm>
            <a:off x="1381125" y="2271395"/>
            <a:ext cx="2138971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9FC6FBE6-D4AA-8FA0-1679-0C362A509D7C}"/>
              </a:ext>
            </a:extLst>
          </p:cNvPr>
          <p:cNvSpPr/>
          <p:nvPr/>
        </p:nvSpPr>
        <p:spPr>
          <a:xfrm>
            <a:off x="685800" y="332105"/>
            <a:ext cx="9799955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CF849ACC-5B16-480D-8375-FB9ACE5906C0}"/>
              </a:ext>
            </a:extLst>
          </p:cNvPr>
          <p:cNvSpPr/>
          <p:nvPr/>
        </p:nvSpPr>
        <p:spPr>
          <a:xfrm>
            <a:off x="957580" y="603885"/>
            <a:ext cx="9799955" cy="5847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18EF4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书本习题</a:t>
            </a:r>
            <a:r>
              <a:rPr lang="en-US" altLang="zh-CN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18EF4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-</a:t>
            </a:r>
            <a:r>
              <a:rPr lang="en-US" altLang="zh-CN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13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18EF4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：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18EF4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IP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18EF4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数据报</a:t>
            </a:r>
          </a:p>
        </p:txBody>
      </p:sp>
      <p:sp>
        <p:nvSpPr>
          <p:cNvPr id="8" name="Shape 2">
            <a:extLst>
              <a:ext uri="{FF2B5EF4-FFF2-40B4-BE49-F238E27FC236}">
                <a16:creationId xmlns:a16="http://schemas.microsoft.com/office/drawing/2014/main" id="{53FB11CA-488C-13C4-8C24-69B8FCE517C0}"/>
              </a:ext>
            </a:extLst>
          </p:cNvPr>
          <p:cNvSpPr/>
          <p:nvPr/>
        </p:nvSpPr>
        <p:spPr>
          <a:xfrm>
            <a:off x="671892" y="1356885"/>
            <a:ext cx="10800038" cy="5147689"/>
          </a:xfrm>
          <a:custGeom>
            <a:avLst/>
            <a:gdLst/>
            <a:ahLst/>
            <a:cxnLst/>
            <a:rect l="l" t="t" r="r" b="b"/>
            <a:pathLst>
              <a:path w="5740400" h="1930400">
                <a:moveTo>
                  <a:pt x="101597" y="0"/>
                </a:moveTo>
                <a:lnTo>
                  <a:pt x="5638803" y="0"/>
                </a:lnTo>
                <a:cubicBezTo>
                  <a:pt x="5694913" y="0"/>
                  <a:pt x="5740400" y="45487"/>
                  <a:pt x="5740400" y="101597"/>
                </a:cubicBezTo>
                <a:lnTo>
                  <a:pt x="5740400" y="1828803"/>
                </a:lnTo>
                <a:cubicBezTo>
                  <a:pt x="5740400" y="1884913"/>
                  <a:pt x="5694913" y="1930400"/>
                  <a:pt x="5638803" y="1930400"/>
                </a:cubicBezTo>
                <a:lnTo>
                  <a:pt x="101597" y="1930400"/>
                </a:lnTo>
                <a:cubicBezTo>
                  <a:pt x="45487" y="1930400"/>
                  <a:pt x="0" y="1884913"/>
                  <a:pt x="0" y="18288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</p:sp>
      <p:pic>
        <p:nvPicPr>
          <p:cNvPr id="9" name="Image 1">
            <a:extLst>
              <a:ext uri="{FF2B5EF4-FFF2-40B4-BE49-F238E27FC236}">
                <a16:creationId xmlns:a16="http://schemas.microsoft.com/office/drawing/2014/main" id="{E87AD878-1F71-B0E3-31BB-16ED7D99A5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70228"/>
            <a:ext cx="13553440" cy="899140"/>
          </a:xfrm>
          <a:prstGeom prst="rect">
            <a:avLst/>
          </a:prstGeom>
        </p:spPr>
      </p:pic>
      <p:sp>
        <p:nvSpPr>
          <p:cNvPr id="10" name="Text 13">
            <a:extLst>
              <a:ext uri="{FF2B5EF4-FFF2-40B4-BE49-F238E27FC236}">
                <a16:creationId xmlns:a16="http://schemas.microsoft.com/office/drawing/2014/main" id="{EB20CC64-5E53-727A-4887-3B3145F87416}"/>
              </a:ext>
            </a:extLst>
          </p:cNvPr>
          <p:cNvSpPr/>
          <p:nvPr/>
        </p:nvSpPr>
        <p:spPr>
          <a:xfrm>
            <a:off x="371749" y="1338453"/>
            <a:ext cx="10114006" cy="1020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lvl="0">
              <a:defRPr/>
            </a:pP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48A6660E-3F16-12BE-BBC2-C95B88F5EE04}"/>
              </a:ext>
            </a:extLst>
          </p:cNvPr>
          <p:cNvSpPr/>
          <p:nvPr/>
        </p:nvSpPr>
        <p:spPr>
          <a:xfrm>
            <a:off x="685800" y="2241607"/>
            <a:ext cx="5246254" cy="3690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lvl="0">
              <a:lnSpc>
                <a:spcPct val="130000"/>
              </a:lnSpc>
              <a:defRPr/>
            </a:pP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解答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: UDP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用户数据报的长度 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=8192+8=8200B</a:t>
            </a:r>
          </a:p>
          <a:p>
            <a:pPr lvl="0">
              <a:lnSpc>
                <a:spcPct val="130000"/>
              </a:lnSpc>
              <a:defRPr/>
            </a:pPr>
            <a:r>
              <a:rPr lang="zh-CN" altLang="en-US" sz="1700" b="1" dirty="0">
                <a:solidFill>
                  <a:srgbClr val="000000"/>
                </a:solidFill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以太网数据字段最大长度是</a:t>
            </a:r>
            <a:r>
              <a:rPr lang="en-US" altLang="zh-CN" sz="1700" b="1" dirty="0">
                <a:solidFill>
                  <a:srgbClr val="000000"/>
                </a:solidFill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1500B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。若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IP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首部为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20B,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则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IP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数据报的数据部分最多只能有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1480B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。</a:t>
            </a:r>
            <a:endParaRPr lang="en-US" altLang="zh-CN" sz="17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Noto Sans SC" pitchFamily="34" charset="-120"/>
            </a:endParaRPr>
          </a:p>
          <a:p>
            <a:pPr lvl="0">
              <a:lnSpc>
                <a:spcPct val="130000"/>
              </a:lnSpc>
              <a:defRPr/>
            </a:pP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8200=1480×5+800 ,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因此划分的数据报片共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6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个。</a:t>
            </a:r>
            <a:endParaRPr lang="en-US" altLang="zh-CN" sz="17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Noto Sans SC" pitchFamily="34" charset="-120"/>
            </a:endParaRPr>
          </a:p>
          <a:p>
            <a:pPr lvl="0">
              <a:lnSpc>
                <a:spcPct val="130000"/>
              </a:lnSpc>
              <a:defRPr/>
            </a:pP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数据字段的长度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: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前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5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个是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1480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字节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,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最后一个是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800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字节。</a:t>
            </a:r>
            <a:endParaRPr lang="en-US" altLang="zh-CN" sz="17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Noto Sans SC" pitchFamily="34" charset="-120"/>
            </a:endParaRPr>
          </a:p>
          <a:p>
            <a:pPr lvl="0">
              <a:lnSpc>
                <a:spcPct val="130000"/>
              </a:lnSpc>
              <a:defRPr/>
            </a:pP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第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1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个数据报片的片偏移字节是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0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。</a:t>
            </a:r>
            <a:endParaRPr lang="en-US" altLang="zh-CN" sz="17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Noto Sans SC" pitchFamily="34" charset="-120"/>
            </a:endParaRPr>
          </a:p>
          <a:p>
            <a:pPr lvl="0">
              <a:lnSpc>
                <a:spcPct val="130000"/>
              </a:lnSpc>
              <a:defRPr/>
            </a:pP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第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2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个数据报片的片偏移字节是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1480B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。</a:t>
            </a:r>
            <a:endParaRPr lang="en-US" altLang="zh-CN" sz="17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Noto Sans SC" pitchFamily="34" charset="-120"/>
            </a:endParaRPr>
          </a:p>
          <a:p>
            <a:pPr lvl="0">
              <a:lnSpc>
                <a:spcPct val="130000"/>
              </a:lnSpc>
              <a:defRPr/>
            </a:pP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第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3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个数据报片的片偏移字节是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1480×2=2960B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。</a:t>
            </a:r>
            <a:endParaRPr lang="en-US" altLang="zh-CN" sz="17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Noto Sans SC" pitchFamily="34" charset="-120"/>
            </a:endParaRPr>
          </a:p>
          <a:p>
            <a:pPr lvl="0">
              <a:lnSpc>
                <a:spcPct val="130000"/>
              </a:lnSpc>
              <a:defRPr/>
            </a:pP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第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4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个数据报片的片偏移字节是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1480×3=4440B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。</a:t>
            </a:r>
            <a:endParaRPr lang="en-US" altLang="zh-CN" sz="17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Noto Sans SC" pitchFamily="34" charset="-120"/>
            </a:endParaRPr>
          </a:p>
          <a:p>
            <a:pPr lvl="0">
              <a:lnSpc>
                <a:spcPct val="130000"/>
              </a:lnSpc>
              <a:defRPr/>
            </a:pP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第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5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个数据报片的片偏移字节是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1480×4=5920B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。</a:t>
            </a:r>
            <a:endParaRPr lang="en-US" altLang="zh-CN" sz="17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Noto Sans SC" pitchFamily="34" charset="-120"/>
            </a:endParaRPr>
          </a:p>
          <a:p>
            <a:pPr lvl="0">
              <a:lnSpc>
                <a:spcPct val="130000"/>
              </a:lnSpc>
              <a:defRPr/>
            </a:pP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第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6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个数据报片的片偏移字节是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1480x5=7400B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。</a:t>
            </a:r>
            <a:endParaRPr kumimoji="0" lang="zh-CN" altLang="en-US" sz="17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Noto Sans SC" pitchFamily="34" charset="-12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D3723CE-8F24-B796-EC46-1C1816C1AC35}"/>
              </a:ext>
            </a:extLst>
          </p:cNvPr>
          <p:cNvSpPr txBox="1"/>
          <p:nvPr/>
        </p:nvSpPr>
        <p:spPr>
          <a:xfrm>
            <a:off x="6247117" y="4994813"/>
            <a:ext cx="4563308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把以上得出的</a:t>
            </a:r>
            <a:r>
              <a:rPr lang="zh-CN" altLang="en-US" sz="1700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片偏移字节数除以</a:t>
            </a:r>
            <a:r>
              <a:rPr lang="en-US" altLang="zh-CN" sz="1700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8</a:t>
            </a:r>
            <a:r>
              <a:rPr lang="en-US" altLang="zh-CN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</a:p>
          <a:p>
            <a:r>
              <a:rPr lang="zh-CN" altLang="en-US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就得出片偏移字段中应当写入的数值。</a:t>
            </a:r>
            <a:endParaRPr lang="en-US" altLang="zh-CN" sz="17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因此片偏移字段的值分别是</a:t>
            </a:r>
            <a:r>
              <a:rPr lang="en-US" altLang="zh-CN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: </a:t>
            </a:r>
          </a:p>
          <a:p>
            <a:r>
              <a:rPr lang="en-US" altLang="zh-CN" sz="1700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0,185, 370, 555,740</a:t>
            </a:r>
            <a:r>
              <a:rPr lang="zh-CN" altLang="en-US" sz="1700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sz="1700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925</a:t>
            </a:r>
            <a:r>
              <a:rPr lang="en-US" altLang="zh-CN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zh-CN" altLang="en-US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字节数除以</a:t>
            </a:r>
            <a:r>
              <a:rPr lang="en-US" altLang="zh-CN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8)</a:t>
            </a:r>
            <a:r>
              <a:rPr lang="zh-CN" altLang="en-US" sz="1700" b="1" dirty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2AAD472-3156-4F3F-58AA-928C038B77B8}"/>
              </a:ext>
            </a:extLst>
          </p:cNvPr>
          <p:cNvSpPr txBox="1"/>
          <p:nvPr/>
        </p:nvSpPr>
        <p:spPr>
          <a:xfrm>
            <a:off x="429343" y="1293800"/>
            <a:ext cx="112851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一个</a:t>
            </a:r>
            <a:r>
              <a:rPr lang="en-US" altLang="zh-CN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UDP</a:t>
            </a:r>
            <a:r>
              <a:rPr lang="zh-CN" alt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用户数据报的数据字段为</a:t>
            </a:r>
            <a:r>
              <a:rPr lang="en-US" altLang="zh-CN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8192</a:t>
            </a:r>
            <a:r>
              <a:rPr lang="zh-CN" alt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字节。在链路层要使用以太网来传送。 试问应当划分为几个</a:t>
            </a:r>
            <a:r>
              <a:rPr lang="en-US" altLang="zh-CN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</a:t>
            </a:r>
            <a:r>
              <a:rPr lang="zh-CN" alt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数据报片</a:t>
            </a:r>
            <a:r>
              <a:rPr lang="en-US" altLang="zh-CN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?</a:t>
            </a:r>
            <a:r>
              <a:rPr lang="zh-CN" alt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说明每一个</a:t>
            </a:r>
            <a:r>
              <a:rPr lang="en-US" altLang="zh-CN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</a:t>
            </a:r>
            <a:r>
              <a:rPr lang="zh-CN" alt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数据报片的数据字段长度和片偏移字段的值。</a:t>
            </a:r>
            <a:endParaRPr lang="zh-CN" altLang="en-US" sz="20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B3E6501-AA47-1859-1332-A0E1D6698175}"/>
              </a:ext>
            </a:extLst>
          </p:cNvPr>
          <p:cNvSpPr txBox="1"/>
          <p:nvPr/>
        </p:nvSpPr>
        <p:spPr>
          <a:xfrm>
            <a:off x="6776720" y="2240617"/>
            <a:ext cx="350410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图</a:t>
            </a:r>
            <a:r>
              <a:rPr lang="en-US" altLang="zh-CN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T-5-13</a:t>
            </a:r>
            <a:r>
              <a:rPr lang="zh-CN" altLang="en-US" sz="17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给出了以下结果。</a:t>
            </a:r>
            <a:endParaRPr lang="zh-CN" altLang="en-US" sz="1700" dirty="0"/>
          </a:p>
        </p:txBody>
      </p:sp>
      <p:pic>
        <p:nvPicPr>
          <p:cNvPr id="16" name="图片 15" descr="表格&#10;&#10;AI 生成的内容可能不正确。">
            <a:extLst>
              <a:ext uri="{FF2B5EF4-FFF2-40B4-BE49-F238E27FC236}">
                <a16:creationId xmlns:a16="http://schemas.microsoft.com/office/drawing/2014/main" id="{F23E061B-6197-3802-B317-80367A51CB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756023"/>
            <a:ext cx="5115639" cy="182905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1040551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3" grpId="0"/>
      <p:bldP spid="5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A2939F-E4F1-6D8B-01ED-6EE030FF9C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>
            <a:extLst>
              <a:ext uri="{FF2B5EF4-FFF2-40B4-BE49-F238E27FC236}">
                <a16:creationId xmlns:a16="http://schemas.microsoft.com/office/drawing/2014/main" id="{90F43A2B-4BF1-2B32-4936-99EDF47DB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Text 15">
            <a:extLst>
              <a:ext uri="{FF2B5EF4-FFF2-40B4-BE49-F238E27FC236}">
                <a16:creationId xmlns:a16="http://schemas.microsoft.com/office/drawing/2014/main" id="{F2CA598D-C24E-F2FC-47CC-C245A5A7430C}"/>
              </a:ext>
            </a:extLst>
          </p:cNvPr>
          <p:cNvSpPr/>
          <p:nvPr/>
        </p:nvSpPr>
        <p:spPr>
          <a:xfrm>
            <a:off x="1381125" y="2271395"/>
            <a:ext cx="2138971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5F66C3E7-25EC-D29B-01AD-ACEA52E80193}"/>
              </a:ext>
            </a:extLst>
          </p:cNvPr>
          <p:cNvSpPr/>
          <p:nvPr/>
        </p:nvSpPr>
        <p:spPr>
          <a:xfrm>
            <a:off x="685800" y="332105"/>
            <a:ext cx="9799955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9470866E-E24B-21D6-D8BA-E29209ACD4CF}"/>
              </a:ext>
            </a:extLst>
          </p:cNvPr>
          <p:cNvSpPr/>
          <p:nvPr/>
        </p:nvSpPr>
        <p:spPr>
          <a:xfrm>
            <a:off x="957580" y="603885"/>
            <a:ext cx="9799955" cy="5847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18EF4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书本习题</a:t>
            </a:r>
            <a:r>
              <a:rPr lang="en-US" altLang="zh-CN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18EF4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-</a:t>
            </a:r>
            <a:r>
              <a:rPr lang="en-US" altLang="zh-CN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14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18EF4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：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18EF4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UDP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18EF4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MiSans" pitchFamily="34" charset="-120"/>
              </a:rPr>
              <a:t>用户数据报</a:t>
            </a:r>
          </a:p>
        </p:txBody>
      </p:sp>
      <p:sp>
        <p:nvSpPr>
          <p:cNvPr id="8" name="Shape 2">
            <a:extLst>
              <a:ext uri="{FF2B5EF4-FFF2-40B4-BE49-F238E27FC236}">
                <a16:creationId xmlns:a16="http://schemas.microsoft.com/office/drawing/2014/main" id="{B2E830E5-E62B-ED10-583B-196688ED110F}"/>
              </a:ext>
            </a:extLst>
          </p:cNvPr>
          <p:cNvSpPr/>
          <p:nvPr/>
        </p:nvSpPr>
        <p:spPr>
          <a:xfrm>
            <a:off x="790600" y="2040653"/>
            <a:ext cx="10800038" cy="4485241"/>
          </a:xfrm>
          <a:custGeom>
            <a:avLst/>
            <a:gdLst/>
            <a:ahLst/>
            <a:cxnLst/>
            <a:rect l="l" t="t" r="r" b="b"/>
            <a:pathLst>
              <a:path w="5740400" h="1930400">
                <a:moveTo>
                  <a:pt x="101597" y="0"/>
                </a:moveTo>
                <a:lnTo>
                  <a:pt x="5638803" y="0"/>
                </a:lnTo>
                <a:cubicBezTo>
                  <a:pt x="5694913" y="0"/>
                  <a:pt x="5740400" y="45487"/>
                  <a:pt x="5740400" y="101597"/>
                </a:cubicBezTo>
                <a:lnTo>
                  <a:pt x="5740400" y="1828803"/>
                </a:lnTo>
                <a:cubicBezTo>
                  <a:pt x="5740400" y="1884913"/>
                  <a:pt x="5694913" y="1930400"/>
                  <a:pt x="5638803" y="1930400"/>
                </a:cubicBezTo>
                <a:lnTo>
                  <a:pt x="101597" y="1930400"/>
                </a:lnTo>
                <a:cubicBezTo>
                  <a:pt x="45487" y="1930400"/>
                  <a:pt x="0" y="1884913"/>
                  <a:pt x="0" y="18288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</p:sp>
      <p:pic>
        <p:nvPicPr>
          <p:cNvPr id="9" name="Image 1">
            <a:extLst>
              <a:ext uri="{FF2B5EF4-FFF2-40B4-BE49-F238E27FC236}">
                <a16:creationId xmlns:a16="http://schemas.microsoft.com/office/drawing/2014/main" id="{8E49FDCA-C6F0-49C6-13A1-620A7AC84D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70227"/>
            <a:ext cx="15434162" cy="1188659"/>
          </a:xfrm>
          <a:prstGeom prst="rect">
            <a:avLst/>
          </a:prstGeom>
        </p:spPr>
      </p:pic>
      <p:sp>
        <p:nvSpPr>
          <p:cNvPr id="10" name="Text 13">
            <a:extLst>
              <a:ext uri="{FF2B5EF4-FFF2-40B4-BE49-F238E27FC236}">
                <a16:creationId xmlns:a16="http://schemas.microsoft.com/office/drawing/2014/main" id="{EBF27458-6A6A-C65F-4B78-ECF9A275A71F}"/>
              </a:ext>
            </a:extLst>
          </p:cNvPr>
          <p:cNvSpPr/>
          <p:nvPr/>
        </p:nvSpPr>
        <p:spPr>
          <a:xfrm>
            <a:off x="371749" y="1338453"/>
            <a:ext cx="10114006" cy="1020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lvl="0">
              <a:defRPr/>
            </a:pP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99CF8D19-6A8E-BC23-E7AE-2EB96DB6190C}"/>
              </a:ext>
            </a:extLst>
          </p:cNvPr>
          <p:cNvSpPr/>
          <p:nvPr/>
        </p:nvSpPr>
        <p:spPr>
          <a:xfrm>
            <a:off x="1137126" y="2473423"/>
            <a:ext cx="7570370" cy="3385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lvl="0">
              <a:lnSpc>
                <a:spcPct val="130000"/>
              </a:lnSpc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解答</a:t>
            </a:r>
            <a:r>
              <a:rPr lang="en-US" altLang="zh-CN" sz="20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:</a:t>
            </a:r>
            <a:r>
              <a:rPr lang="zh-CN" altLang="en-US" sz="20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把</a:t>
            </a:r>
            <a:r>
              <a:rPr lang="en-US" altLang="zh-CN" sz="20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UDP</a:t>
            </a:r>
            <a:r>
              <a:rPr lang="zh-CN" altLang="en-US" sz="20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首部</a:t>
            </a:r>
            <a:r>
              <a:rPr lang="en-US" altLang="zh-CN" sz="20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8</a:t>
            </a:r>
            <a:r>
              <a:rPr lang="zh-CN" altLang="en-US" sz="20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个字节的数值写成二进制表示的数值</a:t>
            </a:r>
            <a:r>
              <a:rPr lang="en-US" altLang="zh-CN" sz="20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,</a:t>
            </a:r>
            <a:r>
              <a:rPr lang="zh-CN" altLang="en-US" sz="20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如下所示</a:t>
            </a:r>
            <a:r>
              <a:rPr lang="en-US" altLang="zh-CN" sz="20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Noto Sans SC" pitchFamily="34" charset="-120"/>
              </a:rPr>
              <a:t>: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Noto Sans SC" pitchFamily="34" charset="-12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0A4AAFD-DCB4-D61F-12F4-B0BCA002A76A}"/>
              </a:ext>
            </a:extLst>
          </p:cNvPr>
          <p:cNvSpPr txBox="1"/>
          <p:nvPr/>
        </p:nvSpPr>
        <p:spPr>
          <a:xfrm>
            <a:off x="4020267" y="3105739"/>
            <a:ext cx="757037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源端口</a:t>
            </a:r>
            <a:r>
              <a:rPr lang="en-US" altLang="zh-CN" sz="2000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0000011000110010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其十进制表示是 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1024+512+32+16+2=1586</a:t>
            </a:r>
          </a:p>
          <a:p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目的端口</a:t>
            </a:r>
            <a:r>
              <a:rPr lang="en-US" altLang="zh-CN" sz="2000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00000000 01000101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其十进制表示是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64+4+1=69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UDP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用户数据报总长度</a:t>
            </a:r>
            <a:r>
              <a:rPr lang="en-US" altLang="zh-CN" sz="2000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00000000 00011100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其十进制表示是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16+8+4=28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字节。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000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数据部分长度是</a:t>
            </a:r>
            <a:r>
              <a:rPr lang="en-US" altLang="zh-CN" sz="2000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UDP</a:t>
            </a:r>
            <a:r>
              <a:rPr lang="zh-CN" altLang="en-US" sz="2000" b="1" dirty="0">
                <a:highlight>
                  <a:srgbClr val="FFFF00"/>
                </a:highlight>
                <a:latin typeface="宋体" panose="02010600030101010101" pitchFamily="2" charset="-122"/>
                <a:ea typeface="宋体" panose="02010600030101010101" pitchFamily="2" charset="-122"/>
              </a:rPr>
              <a:t>总长度减去首部长度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=28-8=20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字节。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此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UDP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用户数据报是从客户发给服务器的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因为目的端口号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&lt;1023,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是熟知端口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服务器程序是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TFTP(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从教材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5.1.3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节的熟知端口号的表可查出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8D288405-8513-8F14-8992-2E5DFA50EE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6870751"/>
              </p:ext>
            </p:extLst>
          </p:nvPr>
        </p:nvGraphicFramePr>
        <p:xfrm>
          <a:off x="1137126" y="3521116"/>
          <a:ext cx="2795337" cy="1798320"/>
        </p:xfrm>
        <a:graphic>
          <a:graphicData uri="http://schemas.openxmlformats.org/drawingml/2006/table">
            <a:tbl>
              <a:tblPr bandRow="1" bandCol="1">
                <a:tableStyleId>{22838BEF-8BB2-4498-84A7-C5851F593DF1}</a:tableStyleId>
              </a:tblPr>
              <a:tblGrid>
                <a:gridCol w="1239253">
                  <a:extLst>
                    <a:ext uri="{9D8B030D-6E8A-4147-A177-3AD203B41FA5}">
                      <a16:colId xmlns:a16="http://schemas.microsoft.com/office/drawing/2014/main" val="3757275515"/>
                    </a:ext>
                  </a:extLst>
                </a:gridCol>
                <a:gridCol w="1556084">
                  <a:extLst>
                    <a:ext uri="{9D8B030D-6E8A-4147-A177-3AD203B41FA5}">
                      <a16:colId xmlns:a16="http://schemas.microsoft.com/office/drawing/2014/main" val="483706228"/>
                    </a:ext>
                  </a:extLst>
                </a:gridCol>
              </a:tblGrid>
              <a:tr h="382903"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en-US" altLang="zh-CN" b="0" dirty="0">
                          <a:effectLst/>
                        </a:rPr>
                        <a:t>00000110</a:t>
                      </a:r>
                    </a:p>
                  </a:txBody>
                  <a:tcPr marL="137160" marR="137160" marT="91440" marB="9144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en-US" altLang="zh-CN" b="0">
                          <a:effectLst/>
                        </a:rPr>
                        <a:t>00110010</a:t>
                      </a:r>
                    </a:p>
                  </a:txBody>
                  <a:tcPr marL="137160" marR="137160" marT="91440" marB="91440" anchor="ctr"/>
                </a:tc>
                <a:extLst>
                  <a:ext uri="{0D108BD9-81ED-4DB2-BD59-A6C34878D82A}">
                    <a16:rowId xmlns:a16="http://schemas.microsoft.com/office/drawing/2014/main" val="407636589"/>
                  </a:ext>
                </a:extLst>
              </a:tr>
              <a:tr h="382903"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en-US" altLang="zh-CN" b="0">
                          <a:effectLst/>
                        </a:rPr>
                        <a:t>0000000</a:t>
                      </a:r>
                    </a:p>
                  </a:txBody>
                  <a:tcPr marL="137160" marR="137160" marT="91440" marB="9144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en-US" altLang="zh-CN" b="0">
                          <a:effectLst/>
                        </a:rPr>
                        <a:t>01000101</a:t>
                      </a:r>
                    </a:p>
                  </a:txBody>
                  <a:tcPr marL="137160" marR="137160" marT="91440" marB="91440" anchor="ctr"/>
                </a:tc>
                <a:extLst>
                  <a:ext uri="{0D108BD9-81ED-4DB2-BD59-A6C34878D82A}">
                    <a16:rowId xmlns:a16="http://schemas.microsoft.com/office/drawing/2014/main" val="1851693343"/>
                  </a:ext>
                </a:extLst>
              </a:tr>
              <a:tr h="382903"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en-US" altLang="zh-CN" b="0">
                          <a:effectLst/>
                        </a:rPr>
                        <a:t>00000000</a:t>
                      </a:r>
                    </a:p>
                  </a:txBody>
                  <a:tcPr marL="137160" marR="137160" marT="91440" marB="9144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en-US" altLang="zh-CN" b="0">
                          <a:effectLst/>
                        </a:rPr>
                        <a:t>00011100</a:t>
                      </a:r>
                    </a:p>
                  </a:txBody>
                  <a:tcPr marL="137160" marR="137160" marT="91440" marB="91440" anchor="ctr"/>
                </a:tc>
                <a:extLst>
                  <a:ext uri="{0D108BD9-81ED-4DB2-BD59-A6C34878D82A}">
                    <a16:rowId xmlns:a16="http://schemas.microsoft.com/office/drawing/2014/main" val="530005187"/>
                  </a:ext>
                </a:extLst>
              </a:tr>
              <a:tr h="382903"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en-US" altLang="zh-CN" b="0">
                          <a:effectLst/>
                        </a:rPr>
                        <a:t>11100010</a:t>
                      </a:r>
                    </a:p>
                  </a:txBody>
                  <a:tcPr marL="137160" marR="137160" marT="91440" marB="9144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2100"/>
                        </a:lnSpc>
                        <a:buNone/>
                      </a:pPr>
                      <a:r>
                        <a:rPr lang="en-US" altLang="zh-CN" b="0" dirty="0">
                          <a:effectLst/>
                        </a:rPr>
                        <a:t>00010111</a:t>
                      </a:r>
                    </a:p>
                  </a:txBody>
                  <a:tcPr marL="137160" marR="137160" marT="91440" marB="91440" anchor="ctr"/>
                </a:tc>
                <a:extLst>
                  <a:ext uri="{0D108BD9-81ED-4DB2-BD59-A6C34878D82A}">
                    <a16:rowId xmlns:a16="http://schemas.microsoft.com/office/drawing/2014/main" val="2576637307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6BEEAEC7-9D41-C9BD-913E-85B9C5DB98D8}"/>
              </a:ext>
            </a:extLst>
          </p:cNvPr>
          <p:cNvSpPr txBox="1"/>
          <p:nvPr/>
        </p:nvSpPr>
        <p:spPr>
          <a:xfrm>
            <a:off x="429343" y="1293800"/>
            <a:ext cx="103346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一个</a:t>
            </a:r>
            <a:r>
              <a:rPr lang="en-US" altLang="zh-CN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UDP</a:t>
            </a:r>
            <a:r>
              <a:rPr lang="zh-CN" altLang="en-US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用户数据报的首部的十六进制表示是</a:t>
            </a:r>
            <a:r>
              <a:rPr lang="en-US" altLang="zh-CN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:06 32 00 45 00 1C E2 17</a:t>
            </a:r>
            <a:r>
              <a:rPr lang="zh-CN" altLang="en-US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。试求源端口、目的端口、用户数据报的总长度、数据部分长度。这个用户数据报是从客户发送给服务器还是从服务器发送给客户</a:t>
            </a:r>
            <a:r>
              <a:rPr lang="en-US" altLang="zh-CN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?</a:t>
            </a:r>
            <a:r>
              <a:rPr lang="zh-CN" altLang="en-US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使用</a:t>
            </a:r>
            <a:r>
              <a:rPr lang="en-US" altLang="zh-CN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UDP</a:t>
            </a:r>
            <a:r>
              <a:rPr lang="zh-CN" altLang="en-US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的这个服务器程序是什么</a:t>
            </a:r>
            <a:r>
              <a:rPr lang="en-US" altLang="zh-CN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?</a:t>
            </a:r>
            <a:endParaRPr lang="en-US" altLang="zh-CN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37620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3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23-d2tarqtnfo2stf9djkm0.jpg"/>
          <p:cNvPicPr>
            <a:picLocks noChangeAspect="1"/>
          </p:cNvPicPr>
          <p:nvPr/>
        </p:nvPicPr>
        <p:blipFill>
          <a:blip r:embed="rId3"/>
          <a:srcRect t="104" b="104"/>
          <a:stretch/>
        </p:blipFill>
        <p:spPr>
          <a:xfrm flipH="1">
            <a:off x="0" y="2540"/>
            <a:ext cx="12192000" cy="685546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7380" y="2440940"/>
            <a:ext cx="7527290" cy="180467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46000"/>
                </a:srgbClr>
              </a:gs>
              <a:gs pos="30000">
                <a:srgbClr val="F9FBFD">
                  <a:alpha val="69000"/>
                </a:srgbClr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627380" y="2440940"/>
            <a:ext cx="7527290" cy="1804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941909" y="845595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41909" y="84559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941909" y="942569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41909" y="942569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941909" y="1039543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941909" y="1039543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1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16200000">
            <a:off x="10527665" y="365125"/>
            <a:ext cx="262890" cy="1170305"/>
          </a:xfrm>
          <a:prstGeom prst="rect">
            <a:avLst/>
          </a:prstGeom>
        </p:spPr>
      </p:pic>
      <p:sp>
        <p:nvSpPr>
          <p:cNvPr id="12" name="Shape 8"/>
          <p:cNvSpPr/>
          <p:nvPr/>
        </p:nvSpPr>
        <p:spPr>
          <a:xfrm>
            <a:off x="856615" y="5796915"/>
            <a:ext cx="3632835" cy="33147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3" name="Text 9"/>
          <p:cNvSpPr/>
          <p:nvPr/>
        </p:nvSpPr>
        <p:spPr>
          <a:xfrm>
            <a:off x="941909" y="4429709"/>
            <a:ext cx="5154091" cy="3314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90000"/>
              </a:lnSpc>
            </a:pPr>
            <a:r>
              <a:rPr lang="zh-CN" altLang="en-US" sz="2800" b="1" dirty="0">
                <a:solidFill>
                  <a:srgbClr val="000000"/>
                </a:solidFill>
                <a:latin typeface="+mn-ea"/>
                <a:cs typeface="MiSans" pitchFamily="34" charset="-120"/>
              </a:rPr>
              <a:t>汇报人：林银蕊 甘芝清 黄慧雯</a:t>
            </a:r>
          </a:p>
        </p:txBody>
      </p:sp>
      <p:sp>
        <p:nvSpPr>
          <p:cNvPr id="14" name="Text 10"/>
          <p:cNvSpPr/>
          <p:nvPr/>
        </p:nvSpPr>
        <p:spPr>
          <a:xfrm>
            <a:off x="6933565" y="5819775"/>
            <a:ext cx="4448810" cy="3663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90000"/>
              </a:lnSpc>
            </a:pPr>
            <a:r>
              <a:rPr 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汇报日期：2025/</a:t>
            </a:r>
            <a:r>
              <a:rPr lang="en-US" altLang="zh-CN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12</a:t>
            </a:r>
            <a:r>
              <a:rPr 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/0</a:t>
            </a:r>
            <a:r>
              <a:rPr lang="en-US" altLang="zh-CN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2000" dirty="0"/>
          </a:p>
        </p:txBody>
      </p:sp>
      <p:sp>
        <p:nvSpPr>
          <p:cNvPr id="15" name="Shape 11"/>
          <p:cNvSpPr/>
          <p:nvPr/>
        </p:nvSpPr>
        <p:spPr>
          <a:xfrm>
            <a:off x="2051663" y="5982681"/>
            <a:ext cx="6486525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 dirty="0"/>
          </a:p>
        </p:txBody>
      </p:sp>
      <p:sp>
        <p:nvSpPr>
          <p:cNvPr id="16" name="Shape 12"/>
          <p:cNvSpPr/>
          <p:nvPr/>
        </p:nvSpPr>
        <p:spPr>
          <a:xfrm>
            <a:off x="732155" y="3269615"/>
            <a:ext cx="5892800" cy="89344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7" name="Text 13"/>
          <p:cNvSpPr/>
          <p:nvPr/>
        </p:nvSpPr>
        <p:spPr>
          <a:xfrm>
            <a:off x="732155" y="3269615"/>
            <a:ext cx="5892800" cy="893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b"/>
          <a:lstStyle/>
          <a:p>
            <a:pPr>
              <a:lnSpc>
                <a:spcPct val="130000"/>
              </a:lnSpc>
            </a:pPr>
            <a:r>
              <a:rPr lang="en-US" sz="5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感谢您的观看</a:t>
            </a:r>
            <a:endParaRPr lang="en-US" sz="1600" dirty="0"/>
          </a:p>
        </p:txBody>
      </p:sp>
      <p:sp>
        <p:nvSpPr>
          <p:cNvPr id="18" name="Shape 14"/>
          <p:cNvSpPr/>
          <p:nvPr/>
        </p:nvSpPr>
        <p:spPr>
          <a:xfrm>
            <a:off x="732155" y="2532380"/>
            <a:ext cx="6677660" cy="70929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9" name="Text 15"/>
          <p:cNvSpPr/>
          <p:nvPr/>
        </p:nvSpPr>
        <p:spPr>
          <a:xfrm>
            <a:off x="732155" y="2532380"/>
            <a:ext cx="6677660" cy="7092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b"/>
          <a:lstStyle/>
          <a:p>
            <a:pPr>
              <a:lnSpc>
                <a:spcPct val="130000"/>
              </a:lnSpc>
            </a:pPr>
            <a:r>
              <a:rPr lang="en-US" sz="3200" dirty="0">
                <a:solidFill>
                  <a:srgbClr val="4B62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 FOR READING！</a:t>
            </a:r>
            <a:endParaRPr lang="en-US" sz="1600" dirty="0"/>
          </a:p>
        </p:txBody>
      </p:sp>
      <p:pic>
        <p:nvPicPr>
          <p:cNvPr id="20" name="Image 2" descr="https://kimi-img.moonshot.cn/pub/slides/slides_tmpl/image/25-09-05-17:31:23-d2tarqtnfo2stf9djkm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5805" y="1319530"/>
            <a:ext cx="3823335" cy="422783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480</Words>
  <Application>Microsoft Office PowerPoint</Application>
  <PresentationFormat>宽屏</PresentationFormat>
  <Paragraphs>54</Paragraphs>
  <Slides>6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Calibri</vt:lpstr>
      <vt:lpstr>Arial</vt:lpstr>
      <vt:lpstr>宋体</vt:lpstr>
      <vt:lpstr>等线</vt:lpstr>
      <vt:lpstr>MiSans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第1章 概述习题讲解</dc:title>
  <dc:subject>第1章 概述习题讲解</dc:subject>
  <dc:creator>Kimi</dc:creator>
  <cp:lastModifiedBy>yier gan</cp:lastModifiedBy>
  <cp:revision>29</cp:revision>
  <dcterms:created xsi:type="dcterms:W3CDTF">2025-12-03T01:33:56Z</dcterms:created>
  <dcterms:modified xsi:type="dcterms:W3CDTF">2025-12-28T11:26:32Z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{"Label":"第1章 概述习题讲解","ContentProducer":"001191110108MACG2KBH8F10000","ProduceID":"d4np39ptoom42qb1fqqg","ReservedCode1":"","ContentPropagator":"001191110108MACG2KBH8F20000","PropagateID":"d4np39ptoom42qb1fqqg","ReservedCode2":""}</vt:lpwstr>
  </property>
</Properties>
</file>